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33" r:id="rId3"/>
    <p:sldId id="256" r:id="rId4"/>
    <p:sldId id="292" r:id="rId5"/>
    <p:sldId id="328" r:id="rId6"/>
    <p:sldId id="322" r:id="rId7"/>
    <p:sldId id="321" r:id="rId8"/>
    <p:sldId id="329" r:id="rId9"/>
    <p:sldId id="293" r:id="rId10"/>
    <p:sldId id="330" r:id="rId11"/>
    <p:sldId id="332" r:id="rId12"/>
    <p:sldId id="323" r:id="rId13"/>
    <p:sldId id="319" r:id="rId14"/>
  </p:sldIdLst>
  <p:sldSz cx="6858000" cy="5143500"/>
  <p:notesSz cx="6858000" cy="9144000"/>
  <p:embeddedFontLst>
    <p:embeddedFont>
      <p:font typeface="Century" panose="020406040505050203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ora" panose="020B0604020202020204" charset="0"/>
      <p:regular r:id="rId22"/>
      <p:bold r:id="rId23"/>
      <p:italic r:id="rId24"/>
      <p:boldItalic r:id="rId25"/>
    </p:embeddedFont>
    <p:embeddedFont>
      <p:font typeface="Narkisim" panose="020E0502050101010101" pitchFamily="34" charset="-79"/>
      <p:regular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A02A69D-C9A1-46AC-BC7F-4C63635F8847}">
  <a:tblStyle styleId="{3A02A69D-C9A1-46AC-BC7F-4C63635F884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/>
    <p:restoredTop sz="90179"/>
  </p:normalViewPr>
  <p:slideViewPr>
    <p:cSldViewPr snapToGrid="0">
      <p:cViewPr>
        <p:scale>
          <a:sx n="112" d="100"/>
          <a:sy n="112" d="100"/>
        </p:scale>
        <p:origin x="-1134" y="-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28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DB6E2-B86E-4EFA-B4B8-DEFB6EC22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6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9462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84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7A843-201D-F241-9A75-1B85E7914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7A843-201D-F241-9A75-1B85E7914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7A843-201D-F241-9A75-1B85E7914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7A843-201D-F241-9A75-1B85E7914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6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33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47475" y="2003893"/>
            <a:ext cx="3392774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700"/>
            </a:lvl1pPr>
            <a:lvl2pPr lvl="1">
              <a:spcBef>
                <a:spcPts val="0"/>
              </a:spcBef>
              <a:buSzPct val="100000"/>
              <a:defRPr sz="2700"/>
            </a:lvl2pPr>
            <a:lvl3pPr lvl="2">
              <a:spcBef>
                <a:spcPts val="0"/>
              </a:spcBef>
              <a:buSzPct val="100000"/>
              <a:defRPr sz="2700"/>
            </a:lvl3pPr>
            <a:lvl4pPr lvl="3">
              <a:spcBef>
                <a:spcPts val="0"/>
              </a:spcBef>
              <a:buSzPct val="100000"/>
              <a:defRPr sz="2700"/>
            </a:lvl4pPr>
            <a:lvl5pPr lvl="4">
              <a:spcBef>
                <a:spcPts val="0"/>
              </a:spcBef>
              <a:buSzPct val="100000"/>
              <a:defRPr sz="2700"/>
            </a:lvl5pPr>
            <a:lvl6pPr lvl="5">
              <a:spcBef>
                <a:spcPts val="0"/>
              </a:spcBef>
              <a:buSzPct val="100000"/>
              <a:defRPr sz="2700"/>
            </a:lvl6pPr>
            <a:lvl7pPr lvl="6">
              <a:spcBef>
                <a:spcPts val="0"/>
              </a:spcBef>
              <a:buSzPct val="100000"/>
              <a:defRPr sz="2700"/>
            </a:lvl7pPr>
            <a:lvl8pPr lvl="7">
              <a:spcBef>
                <a:spcPts val="0"/>
              </a:spcBef>
              <a:buSzPct val="100000"/>
              <a:defRPr sz="2700"/>
            </a:lvl8pPr>
            <a:lvl9pPr lvl="8">
              <a:spcBef>
                <a:spcPts val="0"/>
              </a:spcBef>
              <a:buSzPct val="100000"/>
              <a:defRPr sz="27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4518" y="3676511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838465" y="3393005"/>
            <a:ext cx="42524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C3EF-F326-4183-9724-6EFD1D7849D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A4F2-8EC5-4860-B0D3-4B522DB99F6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5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5990-C19B-4D64-BF39-62A73126F7B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417C-89D1-4794-8C1A-9841344B51A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9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9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1320-226F-4860-BB33-D49481655BF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A5CB-2660-4D7A-A4ED-B6818CABFED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3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9351-D2CC-42DC-A929-22FB68A9531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CD3-F38B-4AC2-9AE4-091E725BB6C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4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A988-B0D6-4614-939C-B566F79CBA6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8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9FF-61DC-4C2B-99BB-49F28517F3A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4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54F4-EFEC-4934-B9DE-0AB79B878DE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035938" y="937121"/>
            <a:ext cx="5107275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68FFC1-2F8E-4DDD-9E29-673D6FED0FA2}" type="datetime1">
              <a:rPr lang="en-US" altLang="zh-TW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  <a:cs typeface="+mn-cs"/>
              </a:rPr>
              <a:pPr defTabSz="685800"/>
              <a:t>4/10/2018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imdokhac/5117550155/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xerones/14135772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04520"/>
            <a:ext cx="6858000" cy="4385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400" b="1" kern="1200" dirty="0">
                <a:solidFill>
                  <a:prstClr val="black"/>
                </a:solidFill>
                <a:latin typeface="Century" panose="02040604050505020304" pitchFamily="18" charset="0"/>
                <a:ea typeface="+mn-ea"/>
                <a:cs typeface="+mn-cs"/>
              </a:rPr>
              <a:t>Lions, and Tigers, and A.I. … Oh My!! </a:t>
            </a:r>
            <a:endParaRPr lang="zh-TW" altLang="en-US" sz="2400" b="1" kern="1200" dirty="0">
              <a:solidFill>
                <a:prstClr val="black"/>
              </a:solidFill>
              <a:latin typeface="Century" pitchFamily="18" charset="0"/>
              <a:ea typeface="新細明體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60603"/>
            <a:ext cx="6858000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TW" sz="1800" kern="1200" dirty="0">
                <a:solidFill>
                  <a:prstClr val="black"/>
                </a:solidFill>
                <a:latin typeface="Century" pitchFamily="18" charset="0"/>
                <a:ea typeface="新細明體"/>
                <a:cs typeface="Narkisim" pitchFamily="34" charset="-79"/>
              </a:rPr>
              <a:t>Dianne </a:t>
            </a:r>
            <a:r>
              <a:rPr lang="en-US" altLang="zh-TW" sz="1800" kern="1200" dirty="0" err="1">
                <a:solidFill>
                  <a:prstClr val="black"/>
                </a:solidFill>
                <a:latin typeface="Century" pitchFamily="18" charset="0"/>
                <a:ea typeface="新細明體"/>
                <a:cs typeface="Narkisim" pitchFamily="34" charset="-79"/>
              </a:rPr>
              <a:t>Cmor</a:t>
            </a:r>
            <a:endParaRPr lang="zh-TW" altLang="en-US" kern="1200" dirty="0">
              <a:solidFill>
                <a:prstClr val="black"/>
              </a:solidFill>
              <a:latin typeface="Century" pitchFamily="18" charset="0"/>
              <a:ea typeface="新細明體"/>
              <a:cs typeface="Narkisim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1"/>
            <a:ext cx="6858000" cy="33470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1700" b="1" kern="1200" dirty="0">
                <a:solidFill>
                  <a:prstClr val="black"/>
                </a:solidFill>
                <a:latin typeface="Century" panose="02040604050505020304" pitchFamily="18" charset="0"/>
                <a:ea typeface="+mn-ea"/>
                <a:cs typeface="+mn-cs"/>
              </a:rPr>
              <a:t>Session 1</a:t>
            </a:r>
            <a:endParaRPr lang="zh-TW" altLang="en-US" sz="1700" b="1" kern="1200" dirty="0">
              <a:solidFill>
                <a:prstClr val="black"/>
              </a:solidFill>
              <a:latin typeface="Century" pitchFamily="18" charset="0"/>
              <a:ea typeface="新細明體"/>
              <a:cs typeface="Narkisim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636"/>
            <a:ext cx="6858000" cy="1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09F05-91A9-C844-BC9C-06E63229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FC5A558-DE63-C242-8B44-844D66CE0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0936"/>
            <a:ext cx="6820345" cy="3666744"/>
          </a:xfrm>
        </p:spPr>
      </p:pic>
    </p:spTree>
    <p:extLst>
      <p:ext uri="{BB962C8B-B14F-4D97-AF65-F5344CB8AC3E}">
        <p14:creationId xmlns:p14="http://schemas.microsoft.com/office/powerpoint/2010/main" val="348946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79B96-1426-DE42-B7D7-0B2C3A33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0AA4B-53A0-B14C-A65F-2E8FB070E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59B1C8-9145-B341-9FA0-0E8F47F5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4" y="671802"/>
            <a:ext cx="6199632" cy="4116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B28830-DD95-AE45-9E7B-919EAA45F13F}"/>
              </a:ext>
            </a:extLst>
          </p:cNvPr>
          <p:cNvSpPr txBox="1"/>
          <p:nvPr/>
        </p:nvSpPr>
        <p:spPr>
          <a:xfrm>
            <a:off x="1673352" y="4801662"/>
            <a:ext cx="501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https://www.flickr.com/photos/kimdokhac/5117550155/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E0CBF98-4A03-3F44-95AF-AAF0C06183C3}"/>
              </a:ext>
            </a:extLst>
          </p:cNvPr>
          <p:cNvSpPr txBox="1">
            <a:spLocks/>
          </p:cNvSpPr>
          <p:nvPr/>
        </p:nvSpPr>
        <p:spPr>
          <a:xfrm>
            <a:off x="329184" y="42045"/>
            <a:ext cx="6274362" cy="651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400" dirty="0"/>
              <a:t>Professional Curiosity </a:t>
            </a:r>
          </a:p>
        </p:txBody>
      </p:sp>
    </p:spTree>
    <p:extLst>
      <p:ext uri="{BB962C8B-B14F-4D97-AF65-F5344CB8AC3E}">
        <p14:creationId xmlns:p14="http://schemas.microsoft.com/office/powerpoint/2010/main" val="21097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533036" y="1402440"/>
            <a:ext cx="5823859" cy="86984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 algn="ctr"/>
            <a:r>
              <a:rPr lang="en" sz="2800" dirty="0"/>
              <a:t>Thanks for playing!</a:t>
            </a:r>
            <a:br>
              <a:rPr lang="en" sz="2800" dirty="0"/>
            </a:br>
            <a:endParaRPr lang="en" sz="2800" dirty="0"/>
          </a:p>
        </p:txBody>
      </p:sp>
      <p:grpSp>
        <p:nvGrpSpPr>
          <p:cNvPr id="62" name="Shape 62"/>
          <p:cNvGrpSpPr/>
          <p:nvPr/>
        </p:nvGrpSpPr>
        <p:grpSpPr>
          <a:xfrm>
            <a:off x="965200" y="3544108"/>
            <a:ext cx="171151" cy="272101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CF1ABA-C5C5-A94E-AEB5-CC1D2E7A1A24}"/>
              </a:ext>
            </a:extLst>
          </p:cNvPr>
          <p:cNvSpPr txBox="1"/>
          <p:nvPr/>
        </p:nvSpPr>
        <p:spPr>
          <a:xfrm>
            <a:off x="4520299" y="4056571"/>
            <a:ext cx="206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Dianne Cmor</a:t>
            </a: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HKUL Library Leadership Institute 2018, Hong Kong</a:t>
            </a:r>
          </a:p>
        </p:txBody>
      </p:sp>
      <p:pic>
        <p:nvPicPr>
          <p:cNvPr id="24" name="Picture 2" descr="Image result for wizard of oz lion">
            <a:extLst>
              <a:ext uri="{FF2B5EF4-FFF2-40B4-BE49-F238E27FC236}">
                <a16:creationId xmlns:a16="http://schemas.microsoft.com/office/drawing/2014/main" xmlns="" id="{B4082052-F7EE-6547-9B36-D6D8258F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3" y="2356892"/>
            <a:ext cx="2110411" cy="26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96B2E22-39CE-8246-A056-01DE10D814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12814"/>
          <a:stretch/>
        </p:blipFill>
        <p:spPr>
          <a:xfrm>
            <a:off x="758952" y="2581788"/>
            <a:ext cx="1694835" cy="1149836"/>
          </a:xfrm>
          <a:prstGeom prst="rect">
            <a:avLst/>
          </a:prstGeom>
          <a:effectLst>
            <a:outerShdw blurRad="635000" dir="5400000" algn="ctr" rotWithShape="0">
              <a:srgbClr val="000000">
                <a:alpha val="5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2607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965200" y="3544108"/>
            <a:ext cx="171151" cy="272101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293697" y="1896795"/>
            <a:ext cx="3290534" cy="86984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/>
              <a:t>Lions, and Tigers, and AI … Oh My!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CF1ABA-C5C5-A94E-AEB5-CC1D2E7A1A24}"/>
              </a:ext>
            </a:extLst>
          </p:cNvPr>
          <p:cNvSpPr txBox="1"/>
          <p:nvPr/>
        </p:nvSpPr>
        <p:spPr>
          <a:xfrm>
            <a:off x="4520299" y="4056571"/>
            <a:ext cx="206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Dianne Cmor</a:t>
            </a:r>
          </a:p>
          <a:p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HKUL Library Leadership Institute 2018, Hong Kong</a:t>
            </a:r>
          </a:p>
        </p:txBody>
      </p:sp>
      <p:pic>
        <p:nvPicPr>
          <p:cNvPr id="4098" name="Picture 2" descr="Image result for wizard of oz lion">
            <a:extLst>
              <a:ext uri="{FF2B5EF4-FFF2-40B4-BE49-F238E27FC236}">
                <a16:creationId xmlns:a16="http://schemas.microsoft.com/office/drawing/2014/main" xmlns="" id="{A1CC4A02-F986-5645-BC83-9DF568D1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7" y="1264210"/>
            <a:ext cx="29972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94216A-5363-9E4F-B5D5-75A5DA9FC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b="12814"/>
          <a:stretch/>
        </p:blipFill>
        <p:spPr>
          <a:xfrm>
            <a:off x="713232" y="1609339"/>
            <a:ext cx="2297509" cy="1558711"/>
          </a:xfrm>
          <a:prstGeom prst="rect">
            <a:avLst/>
          </a:prstGeom>
          <a:effectLst>
            <a:outerShdw blurRad="635000" dir="5400000" algn="ctr" rotWithShape="0">
              <a:srgbClr val="000000">
                <a:alpha val="53000"/>
              </a:srgbClr>
            </a:outerShdw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9" y="146818"/>
            <a:ext cx="5771262" cy="780282"/>
          </a:xfrm>
        </p:spPr>
        <p:txBody>
          <a:bodyPr/>
          <a:lstStyle/>
          <a:p>
            <a:r>
              <a:rPr lang="en-US" dirty="0"/>
              <a:t>Exercise #1</a:t>
            </a:r>
            <a:br>
              <a:rPr lang="en-US" dirty="0"/>
            </a:br>
            <a:r>
              <a:rPr lang="en-US" sz="2400" dirty="0"/>
              <a:t>TSE Questionnaire</a:t>
            </a:r>
          </a:p>
        </p:txBody>
      </p:sp>
      <p:cxnSp>
        <p:nvCxnSpPr>
          <p:cNvPr id="4" name="Shape 124">
            <a:extLst>
              <a:ext uri="{FF2B5EF4-FFF2-40B4-BE49-F238E27FC236}">
                <a16:creationId xmlns:a16="http://schemas.microsoft.com/office/drawing/2014/main" xmlns="" id="{62E4C1E7-643B-2845-BC5B-E4F971CA22D1}"/>
              </a:ext>
            </a:extLst>
          </p:cNvPr>
          <p:cNvCxnSpPr/>
          <p:nvPr/>
        </p:nvCxnSpPr>
        <p:spPr>
          <a:xfrm>
            <a:off x="0" y="927100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074" name="Picture 2" descr="https://c1.staticflickr.com/1/3/3774175_73285f84a9_z.jpg">
            <a:extLst>
              <a:ext uri="{FF2B5EF4-FFF2-40B4-BE49-F238E27FC236}">
                <a16:creationId xmlns:a16="http://schemas.microsoft.com/office/drawing/2014/main" xmlns="" id="{B2ABFECC-37C7-2246-A275-8A2E3DD6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9" y="1284392"/>
            <a:ext cx="5577839" cy="34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23CE07-545B-C541-B799-4716F5B1F5A1}"/>
              </a:ext>
            </a:extLst>
          </p:cNvPr>
          <p:cNvSpPr txBox="1"/>
          <p:nvPr/>
        </p:nvSpPr>
        <p:spPr>
          <a:xfrm>
            <a:off x="1919081" y="4709158"/>
            <a:ext cx="329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www.flickr.com</a:t>
            </a:r>
            <a:r>
              <a:rPr lang="en-US" sz="1000" dirty="0"/>
              <a:t>/photos/</a:t>
            </a:r>
            <a:r>
              <a:rPr lang="en-US" sz="1000" dirty="0" err="1"/>
              <a:t>bistrosavage</a:t>
            </a:r>
            <a:r>
              <a:rPr lang="en-US" sz="1000" dirty="0"/>
              <a:t>/3774175</a:t>
            </a:r>
          </a:p>
        </p:txBody>
      </p:sp>
    </p:spTree>
    <p:extLst>
      <p:ext uri="{BB962C8B-B14F-4D97-AF65-F5344CB8AC3E}">
        <p14:creationId xmlns:p14="http://schemas.microsoft.com/office/powerpoint/2010/main" val="81298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9" y="146818"/>
            <a:ext cx="5771262" cy="780282"/>
          </a:xfrm>
        </p:spPr>
        <p:txBody>
          <a:bodyPr/>
          <a:lstStyle/>
          <a:p>
            <a:r>
              <a:rPr lang="en-US" dirty="0"/>
              <a:t>Exercise #1</a:t>
            </a:r>
            <a:br>
              <a:rPr lang="en-US" dirty="0"/>
            </a:br>
            <a:r>
              <a:rPr lang="en-US" sz="2400" dirty="0"/>
              <a:t>TSE Questionnaire - Warm up</a:t>
            </a:r>
          </a:p>
        </p:txBody>
      </p:sp>
      <p:cxnSp>
        <p:nvCxnSpPr>
          <p:cNvPr id="4" name="Shape 124">
            <a:extLst>
              <a:ext uri="{FF2B5EF4-FFF2-40B4-BE49-F238E27FC236}">
                <a16:creationId xmlns:a16="http://schemas.microsoft.com/office/drawing/2014/main" xmlns="" id="{62E4C1E7-643B-2845-BC5B-E4F971CA22D1}"/>
              </a:ext>
            </a:extLst>
          </p:cNvPr>
          <p:cNvCxnSpPr/>
          <p:nvPr/>
        </p:nvCxnSpPr>
        <p:spPr>
          <a:xfrm>
            <a:off x="0" y="927100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23CE07-545B-C541-B799-4716F5B1F5A1}"/>
              </a:ext>
            </a:extLst>
          </p:cNvPr>
          <p:cNvSpPr txBox="1"/>
          <p:nvPr/>
        </p:nvSpPr>
        <p:spPr>
          <a:xfrm>
            <a:off x="310896" y="1090495"/>
            <a:ext cx="6272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CA" dirty="0"/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certain are you that you would be able to lift each of the weights listed below? </a:t>
            </a: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sz="1800" dirty="0"/>
              <a:t>Rate your degree of confidence:</a:t>
            </a:r>
          </a:p>
          <a:p>
            <a:endParaRPr lang="en-CA" sz="1000" dirty="0"/>
          </a:p>
          <a:p>
            <a:r>
              <a:rPr lang="en-US" sz="1800" dirty="0"/>
              <a:t>0       1       2       3       4       5       6       7       8       9       10</a:t>
            </a:r>
            <a:endParaRPr lang="en-CA" sz="1800" dirty="0"/>
          </a:p>
          <a:p>
            <a:r>
              <a:rPr lang="en-US" i="1" dirty="0"/>
              <a:t>Cannot do 		             Moderately 		        Highly certain</a:t>
            </a:r>
          </a:p>
          <a:p>
            <a:r>
              <a:rPr lang="en-US" i="1" dirty="0"/>
              <a:t> at all		             certain can do		        can do</a:t>
            </a:r>
          </a:p>
          <a:p>
            <a:r>
              <a:rPr lang="en-US" dirty="0"/>
              <a:t> </a:t>
            </a:r>
          </a:p>
          <a:p>
            <a:endParaRPr lang="en-CA" dirty="0"/>
          </a:p>
          <a:p>
            <a:pPr lvl="6"/>
            <a:r>
              <a:rPr lang="en-US" dirty="0"/>
              <a:t>	____  Lift a 5 kg object  above your head</a:t>
            </a:r>
          </a:p>
          <a:p>
            <a:pPr lvl="6"/>
            <a:endParaRPr lang="en-CA" dirty="0"/>
          </a:p>
          <a:p>
            <a:pPr lvl="6"/>
            <a:r>
              <a:rPr lang="en-US" dirty="0"/>
              <a:t>	____  Lift a 20 kg object above your head</a:t>
            </a:r>
          </a:p>
          <a:p>
            <a:pPr lvl="6"/>
            <a:endParaRPr lang="en-CA" dirty="0"/>
          </a:p>
          <a:p>
            <a:pPr lvl="6"/>
            <a:r>
              <a:rPr lang="en-US" dirty="0"/>
              <a:t>	____  Lift a 50 kg object above your head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399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62" y="32208"/>
            <a:ext cx="5825891" cy="651326"/>
          </a:xfrm>
        </p:spPr>
        <p:txBody>
          <a:bodyPr/>
          <a:lstStyle/>
          <a:p>
            <a:r>
              <a:rPr lang="en-US" sz="2400" dirty="0"/>
              <a:t>Are we prepared?</a:t>
            </a:r>
          </a:p>
        </p:txBody>
      </p:sp>
      <p:cxnSp>
        <p:nvCxnSpPr>
          <p:cNvPr id="5" name="Shape 124">
            <a:extLst>
              <a:ext uri="{FF2B5EF4-FFF2-40B4-BE49-F238E27FC236}">
                <a16:creationId xmlns:a16="http://schemas.microsoft.com/office/drawing/2014/main" xmlns="" id="{9BFEE227-0C6A-CB4E-B769-CEEB53B13C38}"/>
              </a:ext>
            </a:extLst>
          </p:cNvPr>
          <p:cNvCxnSpPr/>
          <p:nvPr/>
        </p:nvCxnSpPr>
        <p:spPr>
          <a:xfrm>
            <a:off x="-13499" y="670675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4101FF-8965-9D42-A5C0-68C068B5D417}"/>
              </a:ext>
            </a:extLst>
          </p:cNvPr>
          <p:cNvSpPr/>
          <p:nvPr/>
        </p:nvSpPr>
        <p:spPr>
          <a:xfrm>
            <a:off x="1100272" y="1277078"/>
            <a:ext cx="17091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Gaming apps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B1967B-2C48-7644-8739-4BD9C4667552}"/>
              </a:ext>
            </a:extLst>
          </p:cNvPr>
          <p:cNvSpPr/>
          <p:nvPr/>
        </p:nvSpPr>
        <p:spPr>
          <a:xfrm>
            <a:off x="650402" y="2712402"/>
            <a:ext cx="21964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Data visualization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471C37-3CB4-614B-98E8-C064ECD424C9}"/>
              </a:ext>
            </a:extLst>
          </p:cNvPr>
          <p:cNvSpPr/>
          <p:nvPr/>
        </p:nvSpPr>
        <p:spPr>
          <a:xfrm>
            <a:off x="502879" y="4246458"/>
            <a:ext cx="23374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Algorithmic literacy</a:t>
            </a:r>
            <a:endParaRPr lang="en-US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1D352CE-74CB-5848-8346-DAA680896888}"/>
              </a:ext>
            </a:extLst>
          </p:cNvPr>
          <p:cNvSpPr/>
          <p:nvPr/>
        </p:nvSpPr>
        <p:spPr>
          <a:xfrm>
            <a:off x="1387860" y="1975928"/>
            <a:ext cx="1426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Blockchain</a:t>
            </a:r>
            <a:endParaRPr lang="en-US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683442-14C9-BC4C-AF00-C384FD459E70}"/>
              </a:ext>
            </a:extLst>
          </p:cNvPr>
          <p:cNvSpPr/>
          <p:nvPr/>
        </p:nvSpPr>
        <p:spPr>
          <a:xfrm>
            <a:off x="1271943" y="3849745"/>
            <a:ext cx="15103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Linked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4297C0B-C3C0-9445-9AE0-F6E4C808CE9A}"/>
              </a:ext>
            </a:extLst>
          </p:cNvPr>
          <p:cNvSpPr/>
          <p:nvPr/>
        </p:nvSpPr>
        <p:spPr>
          <a:xfrm>
            <a:off x="674825" y="3103464"/>
            <a:ext cx="21675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Adaptive learning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257211F-962C-614A-ACD4-4721ACE95D42}"/>
              </a:ext>
            </a:extLst>
          </p:cNvPr>
          <p:cNvSpPr/>
          <p:nvPr/>
        </p:nvSpPr>
        <p:spPr>
          <a:xfrm>
            <a:off x="400286" y="2360580"/>
            <a:ext cx="2440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Artificial intelligence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F9A263-3334-E342-8A82-F60CFED1278C}"/>
              </a:ext>
            </a:extLst>
          </p:cNvPr>
          <p:cNvSpPr/>
          <p:nvPr/>
        </p:nvSpPr>
        <p:spPr>
          <a:xfrm>
            <a:off x="713296" y="1636449"/>
            <a:ext cx="20906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Internet of things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076FAFD-EBEF-2A4D-8D9E-A2BA57BD6D0B}"/>
              </a:ext>
            </a:extLst>
          </p:cNvPr>
          <p:cNvSpPr/>
          <p:nvPr/>
        </p:nvSpPr>
        <p:spPr>
          <a:xfrm>
            <a:off x="573835" y="3503574"/>
            <a:ext cx="22685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Digital scholarship</a:t>
            </a:r>
          </a:p>
        </p:txBody>
      </p:sp>
      <p:pic>
        <p:nvPicPr>
          <p:cNvPr id="2050" name="Picture 2" descr="Girl, Woman, Face, Eyes, Close-Up, Robot, Cyborg">
            <a:extLst>
              <a:ext uri="{FF2B5EF4-FFF2-40B4-BE49-F238E27FC236}">
                <a16:creationId xmlns:a16="http://schemas.microsoft.com/office/drawing/2014/main" xmlns="" id="{8ED94D16-D592-3148-AF01-566429A4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37" y="298902"/>
            <a:ext cx="4379663" cy="45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369894-D91F-A74B-A8D4-2F701A531732}"/>
              </a:ext>
            </a:extLst>
          </p:cNvPr>
          <p:cNvSpPr txBox="1"/>
          <p:nvPr/>
        </p:nvSpPr>
        <p:spPr>
          <a:xfrm>
            <a:off x="2706624" y="4861267"/>
            <a:ext cx="3721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pixabay.com</a:t>
            </a:r>
            <a:r>
              <a:rPr lang="en-US" sz="1000" dirty="0"/>
              <a:t>/</a:t>
            </a:r>
            <a:r>
              <a:rPr lang="en-US" sz="1000" dirty="0" err="1"/>
              <a:t>en</a:t>
            </a:r>
            <a:r>
              <a:rPr lang="en-US" sz="1000" dirty="0"/>
              <a:t>/girl-woman-face-eyes-close-up-320262/</a:t>
            </a:r>
          </a:p>
        </p:txBody>
      </p:sp>
    </p:spTree>
    <p:extLst>
      <p:ext uri="{BB962C8B-B14F-4D97-AF65-F5344CB8AC3E}">
        <p14:creationId xmlns:p14="http://schemas.microsoft.com/office/powerpoint/2010/main" val="142823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38" y="238621"/>
            <a:ext cx="6113654" cy="435599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Walking the Walk of Lifelong Learning</a:t>
            </a:r>
          </a:p>
        </p:txBody>
      </p:sp>
      <p:cxnSp>
        <p:nvCxnSpPr>
          <p:cNvPr id="4" name="Shape 124">
            <a:extLst>
              <a:ext uri="{FF2B5EF4-FFF2-40B4-BE49-F238E27FC236}">
                <a16:creationId xmlns:a16="http://schemas.microsoft.com/office/drawing/2014/main" xmlns="" id="{62E4C1E7-643B-2845-BC5B-E4F971CA22D1}"/>
              </a:ext>
            </a:extLst>
          </p:cNvPr>
          <p:cNvCxnSpPr/>
          <p:nvPr/>
        </p:nvCxnSpPr>
        <p:spPr>
          <a:xfrm>
            <a:off x="0" y="927100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40CAB25-52C9-0E4E-9070-0BB567C7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749" y="4844273"/>
            <a:ext cx="3865999" cy="299227"/>
          </a:xfrm>
        </p:spPr>
        <p:txBody>
          <a:bodyPr/>
          <a:lstStyle/>
          <a:p>
            <a:pPr>
              <a:buNone/>
            </a:pPr>
            <a:r>
              <a:rPr lang="en-US" sz="1000" dirty="0">
                <a:hlinkClick r:id="rId3"/>
              </a:rPr>
              <a:t>https://www.flickr.com/photos/xerones/141357725/</a:t>
            </a:r>
            <a:endParaRPr lang="en-US" sz="1000" dirty="0"/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BE6D3B-8CEF-6F4F-A3C5-99218EA083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08" y="1034534"/>
            <a:ext cx="5193792" cy="3895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64510F-2741-724E-B5B4-EDFF700FC19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2572597" y="4133754"/>
            <a:ext cx="332550" cy="490736"/>
          </a:xfrm>
          <a:prstGeom prst="rect">
            <a:avLst/>
          </a:prstGeom>
          <a:effectLst>
            <a:glow rad="393700">
              <a:schemeClr val="accent5">
                <a:lumMod val="20000"/>
                <a:lumOff val="80000"/>
                <a:alpha val="20000"/>
              </a:schemeClr>
            </a:glow>
            <a:outerShdw blurRad="254000" dist="50800" dir="5400000" algn="ctr" rotWithShape="0">
              <a:srgbClr val="000000">
                <a:alpha val="60000"/>
              </a:srgb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95420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38" y="238621"/>
            <a:ext cx="5771262" cy="435599"/>
          </a:xfrm>
        </p:spPr>
        <p:txBody>
          <a:bodyPr/>
          <a:lstStyle/>
          <a:p>
            <a:r>
              <a:rPr lang="en-US" dirty="0"/>
              <a:t>Exercise #2</a:t>
            </a:r>
            <a:br>
              <a:rPr lang="en-US" dirty="0"/>
            </a:br>
            <a:r>
              <a:rPr lang="en-US" sz="2400" dirty="0"/>
              <a:t>How do you/we learn?</a:t>
            </a:r>
          </a:p>
        </p:txBody>
      </p:sp>
      <p:cxnSp>
        <p:nvCxnSpPr>
          <p:cNvPr id="4" name="Shape 124">
            <a:extLst>
              <a:ext uri="{FF2B5EF4-FFF2-40B4-BE49-F238E27FC236}">
                <a16:creationId xmlns:a16="http://schemas.microsoft.com/office/drawing/2014/main" xmlns="" id="{62E4C1E7-643B-2845-BC5B-E4F971CA22D1}"/>
              </a:ext>
            </a:extLst>
          </p:cNvPr>
          <p:cNvCxnSpPr/>
          <p:nvPr/>
        </p:nvCxnSpPr>
        <p:spPr>
          <a:xfrm>
            <a:off x="0" y="927100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40CAB25-52C9-0E4E-9070-0BB567C7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749" y="4844273"/>
            <a:ext cx="3865999" cy="299227"/>
          </a:xfrm>
        </p:spPr>
        <p:txBody>
          <a:bodyPr/>
          <a:lstStyle/>
          <a:p>
            <a:pPr>
              <a:buNone/>
            </a:pPr>
            <a:r>
              <a:rPr lang="en-US" sz="1000" dirty="0"/>
              <a:t>https://</a:t>
            </a:r>
            <a:r>
              <a:rPr lang="en-US" sz="1000" dirty="0" err="1"/>
              <a:t>www.flickr.com</a:t>
            </a:r>
            <a:r>
              <a:rPr lang="en-US" sz="1000" dirty="0"/>
              <a:t>/photos/x-</a:t>
            </a:r>
            <a:r>
              <a:rPr lang="en-US" sz="1000" dirty="0" err="1"/>
              <a:t>ray_delta_one</a:t>
            </a:r>
            <a:r>
              <a:rPr lang="en-US" sz="1000" dirty="0"/>
              <a:t>/3861339752/</a:t>
            </a:r>
          </a:p>
          <a:p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CB79E5A8-5C09-3947-8E43-FE51EDBEE5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32" b="7832"/>
          <a:stretch>
            <a:fillRect/>
          </a:stretch>
        </p:blipFill>
        <p:spPr>
          <a:xfrm>
            <a:off x="475032" y="976224"/>
            <a:ext cx="6139760" cy="38680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0BC3F8-BADF-C44A-9ECE-47AB0C1A089F}"/>
              </a:ext>
            </a:extLst>
          </p:cNvPr>
          <p:cNvSpPr txBox="1"/>
          <p:nvPr/>
        </p:nvSpPr>
        <p:spPr>
          <a:xfrm>
            <a:off x="396846" y="6323847"/>
            <a:ext cx="814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/photos/x-</a:t>
            </a:r>
            <a:r>
              <a:rPr lang="en-US" dirty="0" err="1"/>
              <a:t>ray_delta_one</a:t>
            </a:r>
            <a:r>
              <a:rPr lang="en-US" dirty="0"/>
              <a:t>/3861339752/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645B05-0A3B-EA4D-A7F9-97AF6F5DB124}"/>
              </a:ext>
            </a:extLst>
          </p:cNvPr>
          <p:cNvSpPr txBox="1"/>
          <p:nvPr/>
        </p:nvSpPr>
        <p:spPr>
          <a:xfrm>
            <a:off x="549246" y="6476247"/>
            <a:ext cx="814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/photos/x-</a:t>
            </a:r>
            <a:r>
              <a:rPr lang="en-US" dirty="0" err="1"/>
              <a:t>ray_delta_one</a:t>
            </a:r>
            <a:r>
              <a:rPr lang="en-US" dirty="0"/>
              <a:t>/3861339752/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8AEF05-4358-EE42-BCE5-F8D46826A50F}"/>
              </a:ext>
            </a:extLst>
          </p:cNvPr>
          <p:cNvSpPr txBox="1"/>
          <p:nvPr/>
        </p:nvSpPr>
        <p:spPr>
          <a:xfrm>
            <a:off x="701646" y="6628647"/>
            <a:ext cx="814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/photos/x-</a:t>
            </a:r>
            <a:r>
              <a:rPr lang="en-US" dirty="0" err="1"/>
              <a:t>ray_delta_one</a:t>
            </a:r>
            <a:r>
              <a:rPr lang="en-US" dirty="0"/>
              <a:t>/3861339752/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721B83-EB72-4E4D-A568-3E986DD0C2A4}"/>
              </a:ext>
            </a:extLst>
          </p:cNvPr>
          <p:cNvSpPr txBox="1"/>
          <p:nvPr/>
        </p:nvSpPr>
        <p:spPr>
          <a:xfrm>
            <a:off x="854046" y="6781047"/>
            <a:ext cx="814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/photos/x-</a:t>
            </a:r>
            <a:r>
              <a:rPr lang="en-US" dirty="0" err="1"/>
              <a:t>ray_delta_one</a:t>
            </a:r>
            <a:r>
              <a:rPr lang="en-US" dirty="0"/>
              <a:t>/3861339752/</a:t>
            </a:r>
          </a:p>
        </p:txBody>
      </p:sp>
    </p:spTree>
    <p:extLst>
      <p:ext uri="{BB962C8B-B14F-4D97-AF65-F5344CB8AC3E}">
        <p14:creationId xmlns:p14="http://schemas.microsoft.com/office/powerpoint/2010/main" val="201639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82" y="205005"/>
            <a:ext cx="6274362" cy="651326"/>
          </a:xfrm>
        </p:spPr>
        <p:txBody>
          <a:bodyPr/>
          <a:lstStyle/>
          <a:p>
            <a:r>
              <a:rPr lang="en-US" sz="2400" dirty="0"/>
              <a:t>Professional Development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3" y="1251852"/>
            <a:ext cx="5979760" cy="302405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100" dirty="0"/>
              <a:t>Learning journals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100" dirty="0"/>
              <a:t>Learning circles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100" dirty="0"/>
              <a:t>Journal clubs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100" dirty="0"/>
              <a:t>In-house learning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100" dirty="0"/>
              <a:t>Online learning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100" dirty="0"/>
              <a:t>Current awareness tools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100" dirty="0"/>
              <a:t>Research culture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100" dirty="0"/>
              <a:t>Technology culture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100" dirty="0"/>
              <a:t>. . .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100" dirty="0"/>
          </a:p>
          <a:p>
            <a:pPr marL="342900" indent="-342900">
              <a:buFont typeface="Wingdings" pitchFamily="2" charset="2"/>
              <a:buChar char="§"/>
            </a:pPr>
            <a:endParaRPr lang="en-US" sz="2100" dirty="0"/>
          </a:p>
          <a:p>
            <a:pPr marL="342900" indent="-342900">
              <a:buFont typeface="Wingdings" pitchFamily="2" charset="2"/>
              <a:buChar char="§"/>
            </a:pPr>
            <a:endParaRPr lang="en-US" sz="2100" dirty="0"/>
          </a:p>
          <a:p>
            <a:endParaRPr lang="en-US" sz="2100" dirty="0"/>
          </a:p>
        </p:txBody>
      </p:sp>
      <p:cxnSp>
        <p:nvCxnSpPr>
          <p:cNvPr id="5" name="Shape 124">
            <a:extLst>
              <a:ext uri="{FF2B5EF4-FFF2-40B4-BE49-F238E27FC236}">
                <a16:creationId xmlns:a16="http://schemas.microsoft.com/office/drawing/2014/main" xmlns="" id="{9BFEE227-0C6A-CB4E-B769-CEEB53B13C38}"/>
              </a:ext>
            </a:extLst>
          </p:cNvPr>
          <p:cNvCxnSpPr/>
          <p:nvPr/>
        </p:nvCxnSpPr>
        <p:spPr>
          <a:xfrm>
            <a:off x="-13499" y="794652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AA67D1-57E3-E74D-9652-FA36BC59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44" y="1313530"/>
            <a:ext cx="3048000" cy="3058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E011D1-1FCA-2745-A58D-F744FFFDBCBE}"/>
              </a:ext>
            </a:extLst>
          </p:cNvPr>
          <p:cNvSpPr txBox="1"/>
          <p:nvPr/>
        </p:nvSpPr>
        <p:spPr>
          <a:xfrm>
            <a:off x="3501363" y="4366248"/>
            <a:ext cx="3502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www.flickr.com</a:t>
            </a:r>
            <a:r>
              <a:rPr lang="en-US" sz="900" dirty="0"/>
              <a:t>/photos/</a:t>
            </a:r>
            <a:r>
              <a:rPr lang="en-US" sz="900" dirty="0" err="1"/>
              <a:t>garlandcannon</a:t>
            </a:r>
            <a:r>
              <a:rPr lang="en-US" sz="900" dirty="0"/>
              <a:t>/6090983235/</a:t>
            </a:r>
          </a:p>
        </p:txBody>
      </p:sp>
    </p:spTree>
    <p:extLst>
      <p:ext uri="{BB962C8B-B14F-4D97-AF65-F5344CB8AC3E}">
        <p14:creationId xmlns:p14="http://schemas.microsoft.com/office/powerpoint/2010/main" val="181623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3B7005-93DC-C844-B1EB-EF607357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07C7446-08D1-364C-A319-90DAE1269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61"/>
          <a:stretch/>
        </p:blipFill>
        <p:spPr>
          <a:xfrm>
            <a:off x="-1" y="-1"/>
            <a:ext cx="6858001" cy="360460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8414D6-C539-BA4F-B4A0-498C9555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2450"/>
            <a:ext cx="6858000" cy="307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3027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150</Words>
  <Application>Microsoft Office PowerPoint</Application>
  <PresentationFormat>Custom</PresentationFormat>
  <Paragraphs>67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Century</vt:lpstr>
      <vt:lpstr>Calibri</vt:lpstr>
      <vt:lpstr>Lora</vt:lpstr>
      <vt:lpstr>Narkisim</vt:lpstr>
      <vt:lpstr>新細明體</vt:lpstr>
      <vt:lpstr>Quattrocento Sans</vt:lpstr>
      <vt:lpstr>Wingdings</vt:lpstr>
      <vt:lpstr>Viola template</vt:lpstr>
      <vt:lpstr>Office Theme</vt:lpstr>
      <vt:lpstr>PowerPoint Presentation</vt:lpstr>
      <vt:lpstr>Lions, and Tigers, and AI … Oh My!</vt:lpstr>
      <vt:lpstr>Exercise #1 TSE Questionnaire</vt:lpstr>
      <vt:lpstr>Exercise #1 TSE Questionnaire - Warm up</vt:lpstr>
      <vt:lpstr>Are we prepared?</vt:lpstr>
      <vt:lpstr> Walking the Walk of Lifelong Learning</vt:lpstr>
      <vt:lpstr>Exercise #2 How do you/we learn?</vt:lpstr>
      <vt:lpstr>Professional Development Approaches</vt:lpstr>
      <vt:lpstr>PowerPoint Presentation</vt:lpstr>
      <vt:lpstr>PowerPoint Presentation</vt:lpstr>
      <vt:lpstr>PowerPoint Presentation</vt:lpstr>
      <vt:lpstr>Thanks for playing!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Dianne Louise Cmor</dc:creator>
  <cp:lastModifiedBy>HKU Libraries</cp:lastModifiedBy>
  <cp:revision>71</cp:revision>
  <dcterms:modified xsi:type="dcterms:W3CDTF">2018-04-10T01:35:25Z</dcterms:modified>
</cp:coreProperties>
</file>